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6" r:id="rId3"/>
    <p:sldId id="262" r:id="rId4"/>
    <p:sldId id="260" r:id="rId5"/>
    <p:sldId id="261" r:id="rId6"/>
    <p:sldId id="263" r:id="rId7"/>
    <p:sldId id="265" r:id="rId8"/>
    <p:sldId id="259" r:id="rId9"/>
    <p:sldId id="264" r:id="rId10"/>
  </p:sldIdLst>
  <p:sldSz cx="9906000" cy="6858000" type="A4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C6E9F6"/>
    <a:srgbClr val="9AD9F0"/>
    <a:srgbClr val="D7DDE9"/>
    <a:srgbClr val="DCE1EC"/>
    <a:srgbClr val="E1E5EF"/>
    <a:srgbClr val="B1BCD3"/>
    <a:srgbClr val="10A8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20432" autoAdjust="0"/>
    <p:restoredTop sz="86476" autoAdjust="0"/>
  </p:normalViewPr>
  <p:slideViewPr>
    <p:cSldViewPr>
      <p:cViewPr varScale="1">
        <p:scale>
          <a:sx n="73" d="100"/>
          <a:sy n="73" d="100"/>
        </p:scale>
        <p:origin x="-1584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6189" cy="496332"/>
          </a:xfrm>
          <a:prstGeom prst="rect">
            <a:avLst/>
          </a:prstGeom>
        </p:spPr>
        <p:txBody>
          <a:bodyPr vert="horz" lIns="91702" tIns="45851" rIns="91702" bIns="4585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901" y="2"/>
            <a:ext cx="2946189" cy="496332"/>
          </a:xfrm>
          <a:prstGeom prst="rect">
            <a:avLst/>
          </a:prstGeom>
        </p:spPr>
        <p:txBody>
          <a:bodyPr vert="horz" lIns="91702" tIns="45851" rIns="91702" bIns="45851" rtlCol="0"/>
          <a:lstStyle>
            <a:lvl1pPr algn="r">
              <a:defRPr sz="1200"/>
            </a:lvl1pPr>
          </a:lstStyle>
          <a:p>
            <a:fld id="{AD97A1B3-23C8-48E0-9B32-6C5B0CEB4359}" type="datetimeFigureOut">
              <a:rPr lang="it-IT" smtClean="0"/>
              <a:pPr/>
              <a:t>21/03/2023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3" y="9428717"/>
            <a:ext cx="2946189" cy="496332"/>
          </a:xfrm>
          <a:prstGeom prst="rect">
            <a:avLst/>
          </a:prstGeom>
        </p:spPr>
        <p:txBody>
          <a:bodyPr vert="horz" lIns="91702" tIns="45851" rIns="91702" bIns="4585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901" y="9428717"/>
            <a:ext cx="2946189" cy="496332"/>
          </a:xfrm>
          <a:prstGeom prst="rect">
            <a:avLst/>
          </a:prstGeom>
        </p:spPr>
        <p:txBody>
          <a:bodyPr vert="horz" lIns="91702" tIns="45851" rIns="91702" bIns="45851" rtlCol="0" anchor="b"/>
          <a:lstStyle>
            <a:lvl1pPr algn="r">
              <a:defRPr sz="1200"/>
            </a:lvl1pPr>
          </a:lstStyle>
          <a:p>
            <a:fld id="{50271541-419C-4D8B-88A2-ABA422487A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6332"/>
          </a:xfrm>
          <a:prstGeom prst="rect">
            <a:avLst/>
          </a:prstGeom>
        </p:spPr>
        <p:txBody>
          <a:bodyPr vert="horz" lIns="91556" tIns="45778" rIns="91556" bIns="45778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6332"/>
          </a:xfrm>
          <a:prstGeom prst="rect">
            <a:avLst/>
          </a:prstGeom>
        </p:spPr>
        <p:txBody>
          <a:bodyPr vert="horz" lIns="91556" tIns="45778" rIns="91556" bIns="45778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2C81E17-B6ED-4B44-949F-0488E239E913}" type="datetimeFigureOut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527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6" tIns="45778" rIns="91556" bIns="45778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lIns="91556" tIns="45778" rIns="91556" bIns="45778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9428586"/>
            <a:ext cx="2945659" cy="496332"/>
          </a:xfrm>
          <a:prstGeom prst="rect">
            <a:avLst/>
          </a:prstGeom>
        </p:spPr>
        <p:txBody>
          <a:bodyPr vert="horz" lIns="91556" tIns="45778" rIns="91556" bIns="45778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7" y="9428586"/>
            <a:ext cx="2945659" cy="496332"/>
          </a:xfrm>
          <a:prstGeom prst="rect">
            <a:avLst/>
          </a:prstGeom>
        </p:spPr>
        <p:txBody>
          <a:bodyPr vert="horz" lIns="91556" tIns="45778" rIns="91556" bIns="45778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EC6F253-6B55-4920-B23F-F8C5B59995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2514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46456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C9BFB-81F4-40F9-A390-E64BA08E1D84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D6DA8-7A1A-46EB-A6A9-71BED3889A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1B81D-B2E5-4F26-B253-D8AA15E15468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F7B2C-CF7E-4FEE-8664-5B012E81EF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275EE-529A-4478-9420-44CA96C224AC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B2BCE-7ADC-40FB-BFE8-E7ED592C66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4F307-278C-487D-8BED-F842B1495572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6421C-5B4E-4828-A886-0AAFAC8EEA5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1B5FE-B116-407A-8F63-316DBDD29C42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345FC-CD90-4F7A-8869-4EA7FBD1DF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C5A85-F53F-40C6-8AA0-4B07FDF1901C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74A43-A88A-4E77-B93E-A6C9D40836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389C5-6AD5-4A87-BE92-C247137EB93F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986E2-BD86-44C7-9BD5-ACE87449F3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07863-B0B1-4260-9EB4-05B7FDFACB83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271CD-C671-4606-95D7-09BB888ED7E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6F3DA-0700-42F1-8BEC-B6A39488F79A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7F233-0942-4667-9508-3682C8486A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A5CDF-F38A-4D5E-AF14-C654BC173B4F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9F88-B660-4818-8780-9750E5B6FA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CD877-7267-49CC-B0F3-7F18182E9FE0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075F1-FB5E-40A1-9EF5-38D7B58C89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1BC9D5-0863-4832-BE2A-D12D4F3159CC}" type="datetime1">
              <a:rPr lang="it-IT"/>
              <a:pPr>
                <a:defRPr/>
              </a:pPr>
              <a:t>21/03/2023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BBFFB6-8AF5-4775-B2AE-5FD0BA8119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2000"/>
            <a:lum/>
          </a:blip>
          <a:srcRect/>
          <a:stretch>
            <a:fillRect l="7000" t="-3000" r="7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172373" y="2143125"/>
            <a:ext cx="3406473" cy="78580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Presidente</a:t>
            </a:r>
          </a:p>
        </p:txBody>
      </p:sp>
      <p:sp>
        <p:nvSpPr>
          <p:cNvPr id="7" name="Rettangolo 6"/>
          <p:cNvSpPr/>
          <p:nvPr/>
        </p:nvSpPr>
        <p:spPr>
          <a:xfrm>
            <a:off x="1142229" y="2698099"/>
            <a:ext cx="1249270" cy="5762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900" b="1" dirty="0">
                <a:solidFill>
                  <a:schemeClr val="tx1"/>
                </a:solidFill>
                <a:latin typeface="Arial" charset="0"/>
                <a:cs typeface="Arial" charset="0"/>
              </a:rPr>
              <a:t>Gabinetto</a:t>
            </a:r>
            <a:r>
              <a:rPr lang="it-IT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della Presidenza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368824" y="3260371"/>
            <a:ext cx="2786082" cy="71438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Segretario/Direttore Generale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439010" y="4286354"/>
            <a:ext cx="1382830" cy="216743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chemeClr val="tx1"/>
                </a:solidFill>
                <a:cs typeface="Arial" charset="0"/>
              </a:rPr>
              <a:t> AREA 1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Organi Istituzionali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Affari Generali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Legale e contenzioso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Protocollo  informatico Albo Pretorio - Archivio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Gestione delega Cultura-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Risorse Umane e Organizzazione –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Relazioni sindacali</a:t>
            </a: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8049344" y="4295133"/>
            <a:ext cx="1584176" cy="2157607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it-IT" sz="1400" b="1" dirty="0">
                <a:solidFill>
                  <a:schemeClr val="tx1"/>
                </a:solidFill>
                <a:cs typeface="Arial" charset="0"/>
              </a:rPr>
              <a:t>AREA 6</a:t>
            </a:r>
          </a:p>
          <a:p>
            <a:pPr algn="ctr">
              <a:defRPr/>
            </a:pPr>
            <a:endParaRPr lang="it-IT" sz="105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Vigilanza ittico-venatoria 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(delega regionale) –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Vigilanza e Comando – Polizia Provinciale - Ambientale - Amministrativa - Giudiziaria - Ordine e Sicurezza Pubblica 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 Parchi e riserve</a:t>
            </a: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latin typeface="+mj-lt"/>
              <a:cs typeface="Arial" charset="0"/>
            </a:endParaRPr>
          </a:p>
        </p:txBody>
      </p:sp>
      <p:cxnSp>
        <p:nvCxnSpPr>
          <p:cNvPr id="39" name="Connettore 2 38"/>
          <p:cNvCxnSpPr/>
          <p:nvPr/>
        </p:nvCxnSpPr>
        <p:spPr>
          <a:xfrm flipH="1">
            <a:off x="4833428" y="2962626"/>
            <a:ext cx="6144" cy="288032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>
            <a:off x="4761865" y="4005063"/>
            <a:ext cx="0" cy="127057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6"/>
          <p:cNvSpPr/>
          <p:nvPr/>
        </p:nvSpPr>
        <p:spPr>
          <a:xfrm>
            <a:off x="6578845" y="4295134"/>
            <a:ext cx="1400275" cy="216743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chemeClr val="tx1"/>
                </a:solidFill>
                <a:cs typeface="Arial" charset="0"/>
              </a:rPr>
              <a:t>AREA 5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Edilizia scolastica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Manutenzioni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Impianti tecnologici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e reti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Patrimonio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Contratti, espropri e concessioni.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Gestione e valorizzazione patrimonio</a:t>
            </a:r>
          </a:p>
          <a:p>
            <a:pPr algn="ctr">
              <a:defRPr/>
            </a:pPr>
            <a:endParaRPr lang="it-IT" sz="105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Rettangolo 16"/>
          <p:cNvSpPr/>
          <p:nvPr/>
        </p:nvSpPr>
        <p:spPr>
          <a:xfrm>
            <a:off x="3296816" y="4287398"/>
            <a:ext cx="1830327" cy="217516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chemeClr val="tx1"/>
                </a:solidFill>
                <a:cs typeface="Arial" charset="0"/>
              </a:rPr>
              <a:t>AREA 3</a:t>
            </a:r>
          </a:p>
          <a:p>
            <a:pPr algn="ctr">
              <a:defRPr/>
            </a:pPr>
            <a:r>
              <a:rPr lang="it-IT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Ambiente e tutela del territorio</a:t>
            </a:r>
          </a:p>
          <a:p>
            <a:pPr algn="ctr">
              <a:defRPr/>
            </a:pPr>
            <a:r>
              <a:rPr lang="it-IT" sz="1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A.U.A</a:t>
            </a:r>
            <a:r>
              <a:rPr lang="it-IT" sz="1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-</a:t>
            </a:r>
            <a:r>
              <a:rPr lang="it-IT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Rifiuti</a:t>
            </a:r>
          </a:p>
          <a:p>
            <a:pPr algn="ctr">
              <a:defRPr/>
            </a:pPr>
            <a:r>
              <a:rPr lang="it-IT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Redazione, Elaborazione e Gestione </a:t>
            </a:r>
            <a:r>
              <a:rPr lang="it-IT" sz="10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PAES</a:t>
            </a:r>
            <a:r>
              <a:rPr lang="it-IT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it-IT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Transizione digitale</a:t>
            </a:r>
          </a:p>
          <a:p>
            <a:pPr algn="ctr"/>
            <a:r>
              <a:rPr lang="it-IT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Supporto </a:t>
            </a:r>
            <a:r>
              <a:rPr lang="it-IT" sz="10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amm.vo</a:t>
            </a:r>
            <a:r>
              <a:rPr lang="it-IT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alle attività di programmazione e controllo di </a:t>
            </a:r>
            <a:r>
              <a:rPr lang="it-IT" sz="10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APEA</a:t>
            </a:r>
            <a:r>
              <a:rPr lang="it-IT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. Attività residuali </a:t>
            </a:r>
            <a:r>
              <a:rPr lang="it-IT" sz="10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AGEFORMA</a:t>
            </a:r>
            <a:r>
              <a:rPr lang="it-IT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– Ufficio Statistico - Trasporto privato – Rilascio licenze/autorizzazione - </a:t>
            </a:r>
            <a:r>
              <a:rPr lang="it-IT" sz="10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TPL</a:t>
            </a:r>
            <a:r>
              <a:rPr lang="it-IT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– Licenze e autorizzazioni</a:t>
            </a: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it-IT" sz="1000" dirty="0">
                <a:solidFill>
                  <a:schemeClr val="tx1"/>
                </a:solidFill>
                <a:cs typeface="Arial" charset="0"/>
              </a:rPr>
              <a:t>   </a:t>
            </a:r>
          </a:p>
        </p:txBody>
      </p:sp>
      <p:sp>
        <p:nvSpPr>
          <p:cNvPr id="9" name="Rettangolo 16"/>
          <p:cNvSpPr/>
          <p:nvPr/>
        </p:nvSpPr>
        <p:spPr>
          <a:xfrm>
            <a:off x="5184087" y="4295133"/>
            <a:ext cx="1345301" cy="2167431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chemeClr val="tx1"/>
                </a:solidFill>
                <a:cs typeface="Arial" charset="0"/>
              </a:rPr>
              <a:t> AREA 4 </a:t>
            </a: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it-IT" sz="100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panose="020B0604020202020204" pitchFamily="34" charset="0"/>
              </a:rPr>
              <a:t>Infrastrutture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panose="020B0604020202020204" pitchFamily="34" charset="0"/>
              </a:rPr>
              <a:t>Viabilità</a:t>
            </a:r>
          </a:p>
          <a:p>
            <a:pPr algn="ctr">
              <a:defRPr/>
            </a:pPr>
            <a:r>
              <a:rPr lang="it-IT" sz="1050" b="1" dirty="0">
                <a:solidFill>
                  <a:schemeClr val="tx1"/>
                </a:solidFill>
                <a:cs typeface="Arial" charset="0"/>
              </a:rPr>
              <a:t>S</a:t>
            </a:r>
            <a:r>
              <a:rPr lang="it-IT" sz="1050" dirty="0">
                <a:solidFill>
                  <a:schemeClr val="tx1"/>
                </a:solidFill>
                <a:cs typeface="Arial" charset="0"/>
              </a:rPr>
              <a:t>tazione </a:t>
            </a:r>
            <a:r>
              <a:rPr lang="it-IT" sz="1050" b="1" dirty="0">
                <a:solidFill>
                  <a:schemeClr val="tx1"/>
                </a:solidFill>
                <a:cs typeface="Arial" charset="0"/>
              </a:rPr>
              <a:t>U</a:t>
            </a:r>
            <a:r>
              <a:rPr lang="it-IT" sz="1050" dirty="0">
                <a:solidFill>
                  <a:schemeClr val="tx1"/>
                </a:solidFill>
                <a:cs typeface="Arial" charset="0"/>
              </a:rPr>
              <a:t>nica </a:t>
            </a:r>
            <a:r>
              <a:rPr lang="it-IT" sz="1050" b="1" dirty="0">
                <a:solidFill>
                  <a:schemeClr val="tx1"/>
                </a:solidFill>
                <a:cs typeface="Arial" charset="0"/>
              </a:rPr>
              <a:t>A</a:t>
            </a:r>
            <a:r>
              <a:rPr lang="it-IT" sz="1050" dirty="0">
                <a:solidFill>
                  <a:schemeClr val="tx1"/>
                </a:solidFill>
                <a:cs typeface="Arial" charset="0"/>
              </a:rPr>
              <a:t>ppaltante</a:t>
            </a:r>
          </a:p>
          <a:p>
            <a:pPr algn="ctr">
              <a:defRPr/>
            </a:pPr>
            <a:endParaRPr lang="it-IT" sz="105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12" name="Connettore 2 59"/>
          <p:cNvCxnSpPr/>
          <p:nvPr/>
        </p:nvCxnSpPr>
        <p:spPr>
          <a:xfrm flipH="1">
            <a:off x="7180709" y="4169633"/>
            <a:ext cx="1588" cy="144016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>
            <a:off x="1064568" y="4131708"/>
            <a:ext cx="756084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/>
          <p:nvPr/>
        </p:nvCxnSpPr>
        <p:spPr>
          <a:xfrm flipV="1">
            <a:off x="1839913" y="2313916"/>
            <a:ext cx="1368127" cy="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 rot="16200000" flipH="1">
            <a:off x="1682030" y="2492511"/>
            <a:ext cx="357187" cy="4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>
          <a:xfrm>
            <a:off x="8553450" y="6308725"/>
            <a:ext cx="569913" cy="365125"/>
          </a:xfrm>
        </p:spPr>
        <p:txBody>
          <a:bodyPr/>
          <a:lstStyle/>
          <a:p>
            <a:pPr>
              <a:defRPr/>
            </a:pPr>
            <a:fld id="{F5D4CB3D-4F0B-46D5-8585-694733D64557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sp>
        <p:nvSpPr>
          <p:cNvPr id="32" name="Segnaposto piè di pagina 31"/>
          <p:cNvSpPr>
            <a:spLocks noGrp="1"/>
          </p:cNvSpPr>
          <p:nvPr>
            <p:ph type="ftr" sz="quarter" idx="11"/>
          </p:nvPr>
        </p:nvSpPr>
        <p:spPr>
          <a:xfrm>
            <a:off x="3392488" y="6492875"/>
            <a:ext cx="3136900" cy="365125"/>
          </a:xfrm>
        </p:spPr>
        <p:txBody>
          <a:bodyPr/>
          <a:lstStyle/>
          <a:p>
            <a:pPr>
              <a:defRPr/>
            </a:pPr>
            <a:r>
              <a:rPr lang="it-IT" dirty="0"/>
              <a:t>Servizio Risorse Umane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1892064" y="4287398"/>
            <a:ext cx="1347808" cy="216534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it-IT" sz="1400" b="1" dirty="0">
                <a:solidFill>
                  <a:schemeClr val="tx1"/>
                </a:solidFill>
                <a:cs typeface="Arial" charset="0"/>
              </a:rPr>
              <a:t>AREA 2</a:t>
            </a:r>
            <a:endParaRPr lang="it-IT" sz="1000" b="1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it-IT" sz="105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it-IT" sz="1050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Bilancio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Ragioneria 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Entrate - tributi</a:t>
            </a:r>
          </a:p>
          <a:p>
            <a:pPr algn="ctr">
              <a:defRPr/>
            </a:pPr>
            <a:r>
              <a:rPr lang="it-IT" sz="1050" dirty="0">
                <a:solidFill>
                  <a:schemeClr val="tx1"/>
                </a:solidFill>
                <a:cs typeface="Arial" charset="0"/>
              </a:rPr>
              <a:t>Economato - Provveditorato</a:t>
            </a:r>
          </a:p>
          <a:p>
            <a:pPr algn="ctr">
              <a:defRPr/>
            </a:pPr>
            <a:endParaRPr lang="it-IT" sz="1050" dirty="0">
              <a:solidFill>
                <a:schemeClr val="tx1"/>
              </a:solidFill>
              <a:cs typeface="Arial" charset="0"/>
            </a:endParaRPr>
          </a:p>
        </p:txBody>
      </p:sp>
      <p:cxnSp>
        <p:nvCxnSpPr>
          <p:cNvPr id="14381" name="Connettore 2 36"/>
          <p:cNvCxnSpPr>
            <a:cxnSpLocks noChangeShapeType="1"/>
          </p:cNvCxnSpPr>
          <p:nvPr/>
        </p:nvCxnSpPr>
        <p:spPr bwMode="auto">
          <a:xfrm flipH="1">
            <a:off x="2516419" y="4174480"/>
            <a:ext cx="1" cy="144016"/>
          </a:xfrm>
          <a:prstGeom prst="straightConnector1">
            <a:avLst/>
          </a:prstGeom>
          <a:noFill/>
          <a:ln w="9525" algn="ctr">
            <a:solidFill>
              <a:srgbClr val="00B0F0"/>
            </a:solidFill>
            <a:round/>
            <a:headEnd/>
            <a:tailEnd type="arrow" w="med" len="med"/>
          </a:ln>
        </p:spPr>
      </p:cxnSp>
      <p:cxnSp>
        <p:nvCxnSpPr>
          <p:cNvPr id="14382" name="Connettore 2 43"/>
          <p:cNvCxnSpPr>
            <a:cxnSpLocks noChangeShapeType="1"/>
          </p:cNvCxnSpPr>
          <p:nvPr/>
        </p:nvCxnSpPr>
        <p:spPr bwMode="auto">
          <a:xfrm>
            <a:off x="8618000" y="4169633"/>
            <a:ext cx="0" cy="144016"/>
          </a:xfrm>
          <a:prstGeom prst="straightConnector1">
            <a:avLst/>
          </a:prstGeom>
          <a:noFill/>
          <a:ln w="9525" algn="ctr">
            <a:solidFill>
              <a:srgbClr val="00B0F0"/>
            </a:solidFill>
            <a:round/>
            <a:headEnd/>
            <a:tailEnd type="arrow" w="med" len="med"/>
          </a:ln>
        </p:spPr>
      </p:cxnSp>
      <p:pic>
        <p:nvPicPr>
          <p:cNvPr id="14383" name="Immagine 32" descr="image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2513" y="1196975"/>
            <a:ext cx="1514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4" name="Immagine 33" descr="forze-armate-37-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88038" y="2205038"/>
            <a:ext cx="4953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5" name="Immagine 41" descr="images (2)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37400" y="1196975"/>
            <a:ext cx="1716088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86" name="Rettangolo 50"/>
          <p:cNvSpPr>
            <a:spLocks noChangeArrowheads="1"/>
          </p:cNvSpPr>
          <p:nvPr/>
        </p:nvSpPr>
        <p:spPr bwMode="auto">
          <a:xfrm>
            <a:off x="7605713" y="1341438"/>
            <a:ext cx="101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>
                <a:solidFill>
                  <a:schemeClr val="bg1"/>
                </a:solidFill>
              </a:rPr>
              <a:t>Consiglio Provinciale</a:t>
            </a:r>
          </a:p>
        </p:txBody>
      </p:sp>
      <p:sp>
        <p:nvSpPr>
          <p:cNvPr id="14387" name="Rettangolo 51"/>
          <p:cNvSpPr>
            <a:spLocks noChangeArrowheads="1"/>
          </p:cNvSpPr>
          <p:nvPr/>
        </p:nvSpPr>
        <p:spPr bwMode="auto">
          <a:xfrm>
            <a:off x="1052513" y="1341438"/>
            <a:ext cx="157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>
                <a:solidFill>
                  <a:schemeClr val="bg1"/>
                </a:solidFill>
              </a:rPr>
              <a:t>Assemblea dei Sindaci</a:t>
            </a:r>
          </a:p>
        </p:txBody>
      </p:sp>
      <p:sp>
        <p:nvSpPr>
          <p:cNvPr id="14390" name="WordArt 55"/>
          <p:cNvSpPr>
            <a:spLocks noChangeArrowheads="1" noChangeShapeType="1" noTextEdit="1"/>
          </p:cNvSpPr>
          <p:nvPr/>
        </p:nvSpPr>
        <p:spPr bwMode="auto">
          <a:xfrm>
            <a:off x="2144713" y="260350"/>
            <a:ext cx="507047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Palatino Linotype"/>
              </a:rPr>
              <a:t>ORGANIGRAMMA</a:t>
            </a:r>
          </a:p>
          <a:p>
            <a:pPr algn="ctr"/>
            <a:r>
              <a:rPr lang="it-IT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Palatino Linotype"/>
              </a:rPr>
              <a:t>PROVINCIA DI MATERA</a:t>
            </a:r>
          </a:p>
        </p:txBody>
      </p:sp>
      <p:cxnSp>
        <p:nvCxnSpPr>
          <p:cNvPr id="51" name="Connettore 2 36"/>
          <p:cNvCxnSpPr>
            <a:cxnSpLocks noChangeShapeType="1"/>
          </p:cNvCxnSpPr>
          <p:nvPr/>
        </p:nvCxnSpPr>
        <p:spPr bwMode="auto">
          <a:xfrm>
            <a:off x="4160912" y="4179327"/>
            <a:ext cx="0" cy="134322"/>
          </a:xfrm>
          <a:prstGeom prst="straightConnector1">
            <a:avLst/>
          </a:prstGeom>
          <a:noFill/>
          <a:ln w="9525" algn="ctr">
            <a:solidFill>
              <a:srgbClr val="00B0F0"/>
            </a:solidFill>
            <a:round/>
            <a:headEnd/>
            <a:tailEnd type="arrow" w="med" len="med"/>
          </a:ln>
        </p:spPr>
      </p:cxn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3" name="Rettangolo 52"/>
          <p:cNvSpPr/>
          <p:nvPr/>
        </p:nvSpPr>
        <p:spPr>
          <a:xfrm>
            <a:off x="6986471" y="3331811"/>
            <a:ext cx="1238484" cy="571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schemeClr val="tx1"/>
                </a:solidFill>
                <a:latin typeface="Arial" charset="0"/>
                <a:cs typeface="Arial" charset="0"/>
              </a:rPr>
              <a:t>Ufficio  controlli</a:t>
            </a:r>
          </a:p>
        </p:txBody>
      </p:sp>
      <p:cxnSp>
        <p:nvCxnSpPr>
          <p:cNvPr id="61" name="Connettore 2 60"/>
          <p:cNvCxnSpPr>
            <a:stCxn id="10" idx="3"/>
            <a:endCxn id="53" idx="1"/>
          </p:cNvCxnSpPr>
          <p:nvPr/>
        </p:nvCxnSpPr>
        <p:spPr>
          <a:xfrm flipV="1">
            <a:off x="6154906" y="3617561"/>
            <a:ext cx="83156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36"/>
          <p:cNvCxnSpPr>
            <a:cxnSpLocks noChangeShapeType="1"/>
          </p:cNvCxnSpPr>
          <p:nvPr/>
        </p:nvCxnSpPr>
        <p:spPr bwMode="auto">
          <a:xfrm>
            <a:off x="1064568" y="4151117"/>
            <a:ext cx="0" cy="144016"/>
          </a:xfrm>
          <a:prstGeom prst="straightConnector1">
            <a:avLst/>
          </a:prstGeom>
          <a:noFill/>
          <a:ln w="9525" algn="ctr">
            <a:solidFill>
              <a:srgbClr val="00B0F0"/>
            </a:solidFill>
            <a:round/>
            <a:headEnd/>
            <a:tailEnd type="arrow" w="med" len="med"/>
          </a:ln>
        </p:spPr>
      </p:cxnSp>
      <p:cxnSp>
        <p:nvCxnSpPr>
          <p:cNvPr id="40" name="Connettore 2 59"/>
          <p:cNvCxnSpPr/>
          <p:nvPr/>
        </p:nvCxnSpPr>
        <p:spPr>
          <a:xfrm flipH="1">
            <a:off x="5803817" y="4155112"/>
            <a:ext cx="1588" cy="144016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8769424" y="260648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Allegato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2690813" y="765175"/>
            <a:ext cx="4333875" cy="357188"/>
          </a:xfrm>
          <a:prstGeom prst="rect">
            <a:avLst/>
          </a:prstGeom>
          <a:solidFill>
            <a:srgbClr val="00CCFF"/>
          </a:solidFill>
          <a:ln w="25400" algn="ctr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Gabinetto della Presidenza</a:t>
            </a:r>
          </a:p>
        </p:txBody>
      </p:sp>
      <p:sp>
        <p:nvSpPr>
          <p:cNvPr id="16386" name="Rettangolo 2"/>
          <p:cNvSpPr>
            <a:spLocks noChangeArrowheads="1"/>
          </p:cNvSpPr>
          <p:nvPr/>
        </p:nvSpPr>
        <p:spPr bwMode="auto">
          <a:xfrm>
            <a:off x="4088904" y="2060848"/>
            <a:ext cx="1625600" cy="4176712"/>
          </a:xfrm>
          <a:prstGeom prst="rect">
            <a:avLst/>
          </a:prstGeom>
          <a:solidFill>
            <a:srgbClr val="CCFF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>
            <a:flatTx/>
          </a:bodyPr>
          <a:lstStyle/>
          <a:p>
            <a:pPr algn="ctr"/>
            <a:r>
              <a:rPr lang="it-IT" sz="1200" dirty="0"/>
              <a:t>Gabinetto del Presidente della Provincia</a:t>
            </a:r>
          </a:p>
          <a:p>
            <a:pPr algn="ctr"/>
            <a:endParaRPr lang="it-IT" sz="1200" dirty="0"/>
          </a:p>
          <a:p>
            <a:pPr algn="ctr"/>
            <a:endParaRPr lang="it-IT" sz="1200" dirty="0"/>
          </a:p>
          <a:p>
            <a:pPr algn="ctr"/>
            <a:endParaRPr lang="it-IT" sz="1200" dirty="0"/>
          </a:p>
          <a:p>
            <a:pPr algn="ctr"/>
            <a:endParaRPr lang="it-IT" sz="1200" dirty="0"/>
          </a:p>
          <a:p>
            <a:pPr algn="ctr"/>
            <a:r>
              <a:rPr lang="it-IT" sz="1200" dirty="0"/>
              <a:t>Come da vigente regolamento degli uffici e dei servizi (art.12)</a:t>
            </a:r>
          </a:p>
          <a:p>
            <a:pPr algn="ctr"/>
            <a:endParaRPr lang="it-IT" sz="1200" dirty="0"/>
          </a:p>
          <a:p>
            <a:pPr algn="ctr"/>
            <a:endParaRPr lang="it-IT" sz="1200" dirty="0"/>
          </a:p>
          <a:p>
            <a:pPr algn="ctr"/>
            <a:r>
              <a:rPr lang="it-IT" sz="1200" dirty="0"/>
              <a:t>1 Capo Gabinetto</a:t>
            </a:r>
          </a:p>
          <a:p>
            <a:pPr algn="ctr"/>
            <a:r>
              <a:rPr lang="it-IT" sz="1200" dirty="0"/>
              <a:t>1 Unità di supporto</a:t>
            </a:r>
          </a:p>
        </p:txBody>
      </p:sp>
      <p:cxnSp>
        <p:nvCxnSpPr>
          <p:cNvPr id="15" name="Connettore 2 14"/>
          <p:cNvCxnSpPr/>
          <p:nvPr/>
        </p:nvCxnSpPr>
        <p:spPr>
          <a:xfrm flipH="1">
            <a:off x="4880992" y="1196753"/>
            <a:ext cx="1587" cy="72008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78A1E-C4FE-44F8-B1E3-C37C7064EDC1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Servizio Risorse Umane</a:t>
            </a:r>
          </a:p>
        </p:txBody>
      </p:sp>
    </p:spTree>
    <p:extLst>
      <p:ext uri="{BB962C8B-B14F-4D97-AF65-F5344CB8AC3E}">
        <p14:creationId xmlns:p14="http://schemas.microsoft.com/office/powerpoint/2010/main" xmlns="" val="316938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1911350" y="765175"/>
            <a:ext cx="6318250" cy="857250"/>
          </a:xfrm>
          <a:prstGeom prst="rect">
            <a:avLst/>
          </a:prstGeom>
          <a:solidFill>
            <a:srgbClr val="99CC00"/>
          </a:solidFill>
          <a:ln w="25400" algn="ctr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it-IT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Area 1</a:t>
            </a: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V="1">
            <a:off x="2288704" y="2065338"/>
            <a:ext cx="5616624" cy="12750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>
              <a:cs typeface="+mn-cs"/>
            </a:endParaRPr>
          </a:p>
        </p:txBody>
      </p:sp>
      <p:cxnSp>
        <p:nvCxnSpPr>
          <p:cNvPr id="4" name="Connettore 2 18"/>
          <p:cNvCxnSpPr/>
          <p:nvPr/>
        </p:nvCxnSpPr>
        <p:spPr>
          <a:xfrm flipH="1">
            <a:off x="2285530" y="2060848"/>
            <a:ext cx="1588" cy="43204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18"/>
          <p:cNvCxnSpPr/>
          <p:nvPr/>
        </p:nvCxnSpPr>
        <p:spPr>
          <a:xfrm rot="5400000">
            <a:off x="4948361" y="1849463"/>
            <a:ext cx="442913" cy="158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A378-7BE0-4AAE-A3F6-920D1EE90D9F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13" name="Rettangolo 31"/>
          <p:cNvSpPr>
            <a:spLocks noChangeArrowheads="1"/>
          </p:cNvSpPr>
          <p:nvPr/>
        </p:nvSpPr>
        <p:spPr bwMode="auto">
          <a:xfrm>
            <a:off x="1568624" y="2645496"/>
            <a:ext cx="2232248" cy="2636824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Left">
              <a:rot lat="0" lon="21299999" rev="0"/>
            </a:camera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/>
          <a:lstStyle/>
          <a:p>
            <a:pPr algn="ctr"/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Servizio 1</a:t>
            </a: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Supporto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OO.II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AA.GG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Legale e contenzioso</a:t>
            </a:r>
          </a:p>
          <a:p>
            <a:pPr algn="ctr"/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Archivio – Albo Pretorio Protocollo informatico</a:t>
            </a:r>
          </a:p>
          <a:p>
            <a:pPr algn="ctr"/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Gestione delega reg. cultura</a:t>
            </a:r>
          </a:p>
          <a:p>
            <a:pPr algn="ctr"/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Controllo dei fenomeni discriminatori in ambito occupazionale e promozione pari opportunità sul territorio di competenza</a:t>
            </a:r>
          </a:p>
          <a:p>
            <a:pPr algn="ctr"/>
            <a:r>
              <a:rPr lang="it-IT" sz="1200" dirty="0">
                <a:latin typeface="Calibri" pitchFamily="34" charset="0"/>
              </a:rPr>
              <a:t> </a:t>
            </a:r>
          </a:p>
          <a:p>
            <a:pPr algn="ctr"/>
            <a:endParaRPr lang="it-IT" sz="1200" dirty="0">
              <a:latin typeface="Calibri" pitchFamily="34" charset="0"/>
            </a:endParaRPr>
          </a:p>
        </p:txBody>
      </p:sp>
      <p:cxnSp>
        <p:nvCxnSpPr>
          <p:cNvPr id="16" name="Connettore 2 18"/>
          <p:cNvCxnSpPr/>
          <p:nvPr/>
        </p:nvCxnSpPr>
        <p:spPr>
          <a:xfrm>
            <a:off x="7905328" y="2078088"/>
            <a:ext cx="0" cy="43568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7">
            <a:extLst>
              <a:ext uri="{FF2B5EF4-FFF2-40B4-BE49-F238E27FC236}">
                <a16:creationId xmlns:a16="http://schemas.microsoft.com/office/drawing/2014/main" xmlns="" id="{6D1004DC-8F2A-4983-AA1C-2DA6BAAEE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1450" y="2670234"/>
            <a:ext cx="2031950" cy="261208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PerspectiveTopRight" fov="4200000">
              <a:rot lat="0" lon="60000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/>
          <a:lstStyle/>
          <a:p>
            <a:pPr algn="ctr"/>
            <a:endParaRPr lang="it-IT" sz="1200" b="1" dirty="0"/>
          </a:p>
          <a:p>
            <a:pPr algn="ctr"/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Servizio 2</a:t>
            </a:r>
          </a:p>
          <a:p>
            <a:pPr algn="ctr"/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Gestione Risorse Umane e Organizzazione</a:t>
            </a:r>
          </a:p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Trattamento giuridico ed economico</a:t>
            </a:r>
          </a:p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Relazioni sindacali</a:t>
            </a:r>
          </a:p>
          <a:p>
            <a:pPr algn="ctr"/>
            <a:endParaRPr lang="it-IT" sz="1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ttangolo 3"/>
          <p:cNvSpPr>
            <a:spLocks noChangeArrowheads="1"/>
          </p:cNvSpPr>
          <p:nvPr/>
        </p:nvSpPr>
        <p:spPr bwMode="auto">
          <a:xfrm>
            <a:off x="1280592" y="2539006"/>
            <a:ext cx="1963038" cy="2406753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isometricOffAxis1Righ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/>
          <a:lstStyle/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r>
              <a:rPr lang="it-IT" sz="1400" b="1" dirty="0"/>
              <a:t>Servizio 3</a:t>
            </a:r>
          </a:p>
          <a:p>
            <a:pPr algn="ctr"/>
            <a:endParaRPr lang="it-IT" sz="1400" dirty="0"/>
          </a:p>
          <a:p>
            <a:pPr algn="ctr"/>
            <a:endParaRPr lang="it-IT" sz="1400" dirty="0"/>
          </a:p>
          <a:p>
            <a:pPr algn="ctr"/>
            <a:r>
              <a:rPr lang="it-IT" sz="1400" dirty="0"/>
              <a:t>Bilancio</a:t>
            </a:r>
          </a:p>
          <a:p>
            <a:pPr algn="ctr"/>
            <a:endParaRPr lang="it-IT" sz="1400" dirty="0">
              <a:latin typeface="Calibri" pitchFamily="34" charset="0"/>
            </a:endParaRPr>
          </a:p>
        </p:txBody>
      </p:sp>
      <p:sp>
        <p:nvSpPr>
          <p:cNvPr id="19458" name="Rettangolo 4"/>
          <p:cNvSpPr>
            <a:spLocks noChangeArrowheads="1"/>
          </p:cNvSpPr>
          <p:nvPr/>
        </p:nvSpPr>
        <p:spPr bwMode="auto">
          <a:xfrm>
            <a:off x="5817096" y="2572842"/>
            <a:ext cx="2340764" cy="2376264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isometricOffAxis2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/>
          <a:lstStyle/>
          <a:p>
            <a:pPr algn="ctr"/>
            <a:endParaRPr lang="it-IT" sz="1200" b="1" dirty="0"/>
          </a:p>
          <a:p>
            <a:pPr algn="ctr"/>
            <a:endParaRPr lang="it-IT" sz="1200" b="1" dirty="0"/>
          </a:p>
          <a:p>
            <a:pPr algn="ctr"/>
            <a:r>
              <a:rPr lang="it-IT" sz="1400" b="1" dirty="0"/>
              <a:t>Servizio 4</a:t>
            </a:r>
          </a:p>
          <a:p>
            <a:pPr algn="ctr"/>
            <a:endParaRPr lang="it-IT" sz="1400" dirty="0"/>
          </a:p>
          <a:p>
            <a:pPr algn="ctr"/>
            <a:r>
              <a:rPr lang="it-IT" sz="1400" dirty="0"/>
              <a:t>Ragioneria</a:t>
            </a:r>
          </a:p>
          <a:p>
            <a:pPr algn="ctr"/>
            <a:r>
              <a:rPr lang="it-IT" sz="1400" dirty="0"/>
              <a:t>Entrate</a:t>
            </a:r>
          </a:p>
          <a:p>
            <a:pPr algn="ctr"/>
            <a:r>
              <a:rPr lang="it-IT" sz="1400" dirty="0"/>
              <a:t>Tributi</a:t>
            </a:r>
          </a:p>
          <a:p>
            <a:pPr algn="ctr"/>
            <a:r>
              <a:rPr lang="it-IT" sz="1400" dirty="0"/>
              <a:t>Economato – Provveditorato </a:t>
            </a:r>
          </a:p>
        </p:txBody>
      </p:sp>
      <p:cxnSp>
        <p:nvCxnSpPr>
          <p:cNvPr id="19460" name="Connettore 2 22"/>
          <p:cNvCxnSpPr>
            <a:cxnSpLocks noChangeShapeType="1"/>
          </p:cNvCxnSpPr>
          <p:nvPr/>
        </p:nvCxnSpPr>
        <p:spPr bwMode="auto">
          <a:xfrm>
            <a:off x="7117110" y="1844129"/>
            <a:ext cx="0" cy="648072"/>
          </a:xfrm>
          <a:prstGeom prst="straightConnector1">
            <a:avLst/>
          </a:prstGeom>
          <a:noFill/>
          <a:ln w="9525" algn="ctr">
            <a:solidFill>
              <a:srgbClr val="558ED5"/>
            </a:solidFill>
            <a:round/>
            <a:headEnd/>
            <a:tailEnd type="arrow" w="med" len="med"/>
          </a:ln>
        </p:spPr>
      </p:cxnSp>
      <p:cxnSp>
        <p:nvCxnSpPr>
          <p:cNvPr id="25" name="Connettore 2 24"/>
          <p:cNvCxnSpPr>
            <a:cxnSpLocks noChangeShapeType="1"/>
          </p:cNvCxnSpPr>
          <p:nvPr/>
        </p:nvCxnSpPr>
        <p:spPr bwMode="auto">
          <a:xfrm>
            <a:off x="4364038" y="1006475"/>
            <a:ext cx="0" cy="341313"/>
          </a:xfrm>
          <a:prstGeom prst="straightConnector1">
            <a:avLst/>
          </a:prstGeom>
          <a:noFill/>
          <a:ln w="9525" algn="ctr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30" name="Connettore 1 29"/>
          <p:cNvCxnSpPr/>
          <p:nvPr/>
        </p:nvCxnSpPr>
        <p:spPr>
          <a:xfrm flipH="1">
            <a:off x="2241040" y="1814138"/>
            <a:ext cx="4866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egnaposto numero diapositiva 36"/>
          <p:cNvSpPr>
            <a:spLocks noGrp="1"/>
          </p:cNvSpPr>
          <p:nvPr>
            <p:ph type="sldNum" sz="quarter" idx="12"/>
          </p:nvPr>
        </p:nvSpPr>
        <p:spPr>
          <a:xfrm>
            <a:off x="7107238" y="6237288"/>
            <a:ext cx="2311400" cy="365125"/>
          </a:xfrm>
        </p:spPr>
        <p:txBody>
          <a:bodyPr/>
          <a:lstStyle/>
          <a:p>
            <a:pPr>
              <a:defRPr/>
            </a:pPr>
            <a:fld id="{B18CAB0D-3BC9-4FCF-A13E-F0D1E7FF2EC8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38" name="Segnaposto piè di pagina 37"/>
          <p:cNvSpPr>
            <a:spLocks noGrp="1"/>
          </p:cNvSpPr>
          <p:nvPr>
            <p:ph type="ftr" sz="quarter" idx="11"/>
          </p:nvPr>
        </p:nvSpPr>
        <p:spPr>
          <a:xfrm>
            <a:off x="3392488" y="6237288"/>
            <a:ext cx="3136900" cy="365125"/>
          </a:xfrm>
        </p:spPr>
        <p:txBody>
          <a:bodyPr/>
          <a:lstStyle/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19465" name="Rettangolo 1"/>
          <p:cNvSpPr>
            <a:spLocks noChangeArrowheads="1"/>
          </p:cNvSpPr>
          <p:nvPr/>
        </p:nvSpPr>
        <p:spPr bwMode="auto">
          <a:xfrm>
            <a:off x="1600200" y="692150"/>
            <a:ext cx="6318250" cy="857250"/>
          </a:xfrm>
          <a:prstGeom prst="rect">
            <a:avLst/>
          </a:prstGeom>
          <a:solidFill>
            <a:srgbClr val="99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Area 2</a:t>
            </a:r>
          </a:p>
        </p:txBody>
      </p:sp>
      <p:cxnSp>
        <p:nvCxnSpPr>
          <p:cNvPr id="19466" name="Connettore 2 22"/>
          <p:cNvCxnSpPr>
            <a:cxnSpLocks noChangeShapeType="1"/>
          </p:cNvCxnSpPr>
          <p:nvPr/>
        </p:nvCxnSpPr>
        <p:spPr bwMode="auto">
          <a:xfrm>
            <a:off x="4520952" y="1556792"/>
            <a:ext cx="0" cy="287337"/>
          </a:xfrm>
          <a:prstGeom prst="straightConnector1">
            <a:avLst/>
          </a:prstGeom>
          <a:noFill/>
          <a:ln w="9525" algn="ctr">
            <a:solidFill>
              <a:srgbClr val="558ED5"/>
            </a:solidFill>
            <a:round/>
            <a:headEnd/>
            <a:tailEnd type="arrow" w="med" len="med"/>
          </a:ln>
        </p:spPr>
      </p:cxnSp>
      <p:cxnSp>
        <p:nvCxnSpPr>
          <p:cNvPr id="15" name="Connettore 2 22"/>
          <p:cNvCxnSpPr>
            <a:cxnSpLocks noChangeShapeType="1"/>
          </p:cNvCxnSpPr>
          <p:nvPr/>
        </p:nvCxnSpPr>
        <p:spPr bwMode="auto">
          <a:xfrm>
            <a:off x="2257253" y="1814138"/>
            <a:ext cx="4858" cy="678063"/>
          </a:xfrm>
          <a:prstGeom prst="straightConnector1">
            <a:avLst/>
          </a:prstGeom>
          <a:noFill/>
          <a:ln w="9525" algn="ctr">
            <a:solidFill>
              <a:srgbClr val="558ED5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59" name="Connettore 2 19"/>
          <p:cNvCxnSpPr>
            <a:cxnSpLocks noChangeShapeType="1"/>
          </p:cNvCxnSpPr>
          <p:nvPr/>
        </p:nvCxnSpPr>
        <p:spPr bwMode="auto">
          <a:xfrm flipH="1">
            <a:off x="2746512" y="1753560"/>
            <a:ext cx="3175" cy="647700"/>
          </a:xfrm>
          <a:prstGeom prst="straightConnector1">
            <a:avLst/>
          </a:prstGeom>
          <a:noFill/>
          <a:ln w="9525" algn="ctr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arrow" w="med" len="med"/>
          </a:ln>
        </p:spPr>
      </p:cxn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893B9-ADB5-48CF-98CE-EF899D9A9D4C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20485" name="Rettangolo 1"/>
          <p:cNvSpPr>
            <a:spLocks noChangeArrowheads="1"/>
          </p:cNvSpPr>
          <p:nvPr/>
        </p:nvSpPr>
        <p:spPr bwMode="auto">
          <a:xfrm>
            <a:off x="1676400" y="908050"/>
            <a:ext cx="6318250" cy="857250"/>
          </a:xfrm>
          <a:prstGeom prst="rect">
            <a:avLst/>
          </a:prstGeom>
          <a:solidFill>
            <a:srgbClr val="99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Area 3</a:t>
            </a:r>
          </a:p>
        </p:txBody>
      </p:sp>
      <p:cxnSp>
        <p:nvCxnSpPr>
          <p:cNvPr id="7" name="Connettore 2 19">
            <a:extLst>
              <a:ext uri="{FF2B5EF4-FFF2-40B4-BE49-F238E27FC236}">
                <a16:creationId xmlns:a16="http://schemas.microsoft.com/office/drawing/2014/main" xmlns="" id="{8D217B7C-FE7C-43AB-9B21-AD7AD7E96A6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76430" y="1798397"/>
            <a:ext cx="0" cy="647650"/>
          </a:xfrm>
          <a:prstGeom prst="straightConnector1">
            <a:avLst/>
          </a:prstGeom>
          <a:noFill/>
          <a:ln w="9525" algn="ctr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arrow" w="med" len="med"/>
          </a:ln>
        </p:spPr>
      </p:cxnSp>
      <p:sp>
        <p:nvSpPr>
          <p:cNvPr id="10" name="Rettangolo 25">
            <a:extLst>
              <a:ext uri="{FF2B5EF4-FFF2-40B4-BE49-F238E27FC236}">
                <a16:creationId xmlns:a16="http://schemas.microsoft.com/office/drawing/2014/main" xmlns="" id="{85863216-9A54-4557-B2DA-ED6F5A2B7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914" y="2420888"/>
            <a:ext cx="2247974" cy="2952328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perspective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/>
          <a:lstStyle/>
          <a:p>
            <a:pPr algn="ctr">
              <a:tabLst>
                <a:tab pos="4848225" algn="l"/>
              </a:tabLst>
            </a:pPr>
            <a:endParaRPr lang="it-IT" sz="1200" b="1" dirty="0"/>
          </a:p>
          <a:p>
            <a:pPr algn="ctr">
              <a:tabLst>
                <a:tab pos="4848225" algn="l"/>
              </a:tabLst>
            </a:pPr>
            <a:r>
              <a:rPr lang="it-IT" sz="1400" b="1" dirty="0"/>
              <a:t>Servizio 5</a:t>
            </a:r>
          </a:p>
          <a:p>
            <a:pPr algn="ctr">
              <a:tabLst>
                <a:tab pos="4848225" algn="l"/>
              </a:tabLst>
            </a:pPr>
            <a:r>
              <a:rPr lang="it-IT" sz="1200" dirty="0">
                <a:latin typeface="Calibri" pitchFamily="34" charset="0"/>
              </a:rPr>
              <a:t> Transizione digitale</a:t>
            </a:r>
          </a:p>
          <a:p>
            <a:pPr algn="ctr"/>
            <a:r>
              <a:rPr lang="it-IT" sz="1200" dirty="0">
                <a:latin typeface="Calibri" pitchFamily="34" charset="0"/>
              </a:rPr>
              <a:t>Piano di Azione per l’Energia Sostenibile - Tutela, valorizzazione, dell’ambiente e del territorio – Supporto </a:t>
            </a:r>
            <a:r>
              <a:rPr lang="it-IT" sz="1200" dirty="0" err="1">
                <a:latin typeface="Calibri" pitchFamily="34" charset="0"/>
              </a:rPr>
              <a:t>amm.vo</a:t>
            </a:r>
            <a:r>
              <a:rPr lang="it-IT" sz="1200" dirty="0">
                <a:latin typeface="Calibri" pitchFamily="34" charset="0"/>
              </a:rPr>
              <a:t> alle attività di programmazione e controllo di APEA – Attività liquidazione AGEFORMA -Ufficio Statistico - Trasporto privato – Rilascio licenze/autorizzazione - TPL - Acquisizione di lavori, beni e servizi di competenza dell'Area </a:t>
            </a:r>
          </a:p>
        </p:txBody>
      </p:sp>
      <p:sp>
        <p:nvSpPr>
          <p:cNvPr id="12" name="Rettangolo 25">
            <a:extLst>
              <a:ext uri="{FF2B5EF4-FFF2-40B4-BE49-F238E27FC236}">
                <a16:creationId xmlns:a16="http://schemas.microsoft.com/office/drawing/2014/main" xmlns="" id="{1F0E14CF-AC41-EB1D-01A8-F22A32BCB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7413" y="2446047"/>
            <a:ext cx="2153939" cy="2927169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perspective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/>
          <a:lstStyle/>
          <a:p>
            <a:pPr algn="ctr"/>
            <a:endParaRPr lang="it-IT" sz="1200" b="1" dirty="0"/>
          </a:p>
          <a:p>
            <a:pPr algn="ctr"/>
            <a:r>
              <a:rPr lang="it-IT" sz="1400" b="1" dirty="0"/>
              <a:t>Servizio 6</a:t>
            </a:r>
          </a:p>
          <a:p>
            <a:pPr algn="ctr"/>
            <a:endParaRPr lang="it-IT" sz="1200" dirty="0">
              <a:latin typeface="Calibri" pitchFamily="34" charset="0"/>
            </a:endParaRPr>
          </a:p>
          <a:p>
            <a:pPr algn="ctr"/>
            <a:endParaRPr lang="it-IT" sz="1200" dirty="0">
              <a:latin typeface="Calibri" pitchFamily="34" charset="0"/>
            </a:endParaRPr>
          </a:p>
          <a:p>
            <a:pPr algn="ctr"/>
            <a:r>
              <a:rPr lang="it-IT" sz="1400" dirty="0" err="1">
                <a:latin typeface="Calibri" pitchFamily="34" charset="0"/>
              </a:rPr>
              <a:t>Ambiente-tutela</a:t>
            </a:r>
            <a:endParaRPr lang="it-IT" sz="1400" dirty="0">
              <a:latin typeface="Calibri" pitchFamily="34" charset="0"/>
            </a:endParaRPr>
          </a:p>
          <a:p>
            <a:pPr algn="ctr"/>
            <a:r>
              <a:rPr lang="it-IT" sz="1400" dirty="0">
                <a:latin typeface="Calibri" pitchFamily="34" charset="0"/>
              </a:rPr>
              <a:t>Ciclo dei rifiuti-</a:t>
            </a:r>
          </a:p>
          <a:p>
            <a:pPr algn="ctr"/>
            <a:r>
              <a:rPr lang="it-IT" sz="1400" b="1" dirty="0">
                <a:latin typeface="Calibri" pitchFamily="34" charset="0"/>
              </a:rPr>
              <a:t>A</a:t>
            </a:r>
            <a:r>
              <a:rPr lang="it-IT" sz="1400" dirty="0">
                <a:latin typeface="Calibri" pitchFamily="34" charset="0"/>
              </a:rPr>
              <a:t>utorizzazione </a:t>
            </a:r>
            <a:r>
              <a:rPr lang="it-IT" sz="1400" b="1" dirty="0">
                <a:latin typeface="Calibri" pitchFamily="34" charset="0"/>
              </a:rPr>
              <a:t>U</a:t>
            </a:r>
            <a:r>
              <a:rPr lang="it-IT" sz="1400" dirty="0">
                <a:latin typeface="Calibri" pitchFamily="34" charset="0"/>
              </a:rPr>
              <a:t>nica </a:t>
            </a:r>
            <a:r>
              <a:rPr lang="it-IT" sz="1400" b="1" dirty="0">
                <a:latin typeface="Calibri" pitchFamily="34" charset="0"/>
              </a:rPr>
              <a:t>A</a:t>
            </a:r>
            <a:r>
              <a:rPr lang="it-IT" sz="1400" dirty="0">
                <a:latin typeface="Calibri" pitchFamily="34" charset="0"/>
              </a:rPr>
              <a:t>mbientale -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Autorizzazioni emissioni in atmosfera (L.R</a:t>
            </a:r>
            <a:r>
              <a:rPr lang="it-IT" sz="1400" dirty="0" err="1">
                <a:latin typeface="Calibri" pitchFamily="34" charset="0"/>
              </a:rPr>
              <a:t>.49/</a:t>
            </a:r>
            <a:r>
              <a:rPr lang="it-IT" sz="1400" dirty="0">
                <a:latin typeface="Calibri" pitchFamily="34" charset="0"/>
              </a:rPr>
              <a:t>2016)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505" name="Connettore 2 17"/>
          <p:cNvCxnSpPr>
            <a:cxnSpLocks noChangeShapeType="1"/>
            <a:endCxn id="21506" idx="0"/>
          </p:cNvCxnSpPr>
          <p:nvPr/>
        </p:nvCxnSpPr>
        <p:spPr bwMode="auto">
          <a:xfrm>
            <a:off x="2954778" y="1549400"/>
            <a:ext cx="0" cy="567793"/>
          </a:xfrm>
          <a:prstGeom prst="straightConnector1">
            <a:avLst/>
          </a:prstGeom>
          <a:noFill/>
          <a:ln w="9525" algn="ctr">
            <a:solidFill>
              <a:srgbClr val="558ED5"/>
            </a:solidFill>
            <a:round/>
            <a:headEnd/>
            <a:tailEnd type="arrow" w="med" len="med"/>
          </a:ln>
        </p:spPr>
      </p:cxnSp>
      <p:sp>
        <p:nvSpPr>
          <p:cNvPr id="21506" name="Rettangolo 21"/>
          <p:cNvSpPr>
            <a:spLocks noChangeArrowheads="1"/>
          </p:cNvSpPr>
          <p:nvPr/>
        </p:nvSpPr>
        <p:spPr bwMode="auto">
          <a:xfrm>
            <a:off x="1568624" y="2117193"/>
            <a:ext cx="2772308" cy="2952328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perspective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/>
          <a:lstStyle/>
          <a:p>
            <a:pPr algn="ctr"/>
            <a:endParaRPr lang="it-IT" sz="1200" b="1" dirty="0"/>
          </a:p>
          <a:p>
            <a:pPr algn="ctr"/>
            <a:r>
              <a:rPr lang="it-IT" sz="1400" b="1" dirty="0"/>
              <a:t>Servizio  7</a:t>
            </a:r>
          </a:p>
          <a:p>
            <a:pPr algn="ctr"/>
            <a:endParaRPr lang="it-IT" sz="1200" b="1" dirty="0"/>
          </a:p>
          <a:p>
            <a:pPr algn="ctr"/>
            <a:r>
              <a:rPr lang="it-IT" sz="1400" dirty="0">
                <a:latin typeface="Calibri" pitchFamily="34" charset="0"/>
              </a:rPr>
              <a:t>Infrastrutture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Viabilità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Progettazione e realizzazione nuove opere; 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Manutenzione e controllo rete viaria;</a:t>
            </a:r>
          </a:p>
          <a:p>
            <a:pPr algn="ctr"/>
            <a:endParaRPr lang="it-IT" sz="1000" b="1" dirty="0">
              <a:latin typeface="Calibri" pitchFamily="34" charset="0"/>
            </a:endParaRP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4321EF-6F19-4A55-836E-53ED8FBFFDCE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Servizio Risorse Umane</a:t>
            </a:r>
          </a:p>
        </p:txBody>
      </p:sp>
      <p:sp>
        <p:nvSpPr>
          <p:cNvPr id="21513" name="Rettangolo 1"/>
          <p:cNvSpPr>
            <a:spLocks noChangeArrowheads="1"/>
          </p:cNvSpPr>
          <p:nvPr/>
        </p:nvSpPr>
        <p:spPr bwMode="auto">
          <a:xfrm>
            <a:off x="1911350" y="692150"/>
            <a:ext cx="6318250" cy="857250"/>
          </a:xfrm>
          <a:prstGeom prst="rect">
            <a:avLst/>
          </a:prstGeom>
          <a:solidFill>
            <a:srgbClr val="99CC00"/>
          </a:solidFill>
          <a:ln w="9525">
            <a:miter lim="800000"/>
            <a:headEnd/>
            <a:tailEnd/>
          </a:ln>
          <a:scene3d>
            <a:camera prst="obliqueTopRigh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Area 4</a:t>
            </a:r>
          </a:p>
        </p:txBody>
      </p:sp>
      <p:sp>
        <p:nvSpPr>
          <p:cNvPr id="8" name="Rettangolo 21"/>
          <p:cNvSpPr>
            <a:spLocks noChangeArrowheads="1"/>
          </p:cNvSpPr>
          <p:nvPr/>
        </p:nvSpPr>
        <p:spPr bwMode="auto">
          <a:xfrm>
            <a:off x="5601072" y="2117193"/>
            <a:ext cx="2772308" cy="2952328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perspective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/>
          <a:lstStyle/>
          <a:p>
            <a:pPr algn="ctr"/>
            <a:endParaRPr lang="it-IT" sz="1200" b="1" dirty="0"/>
          </a:p>
          <a:p>
            <a:pPr algn="ctr"/>
            <a:r>
              <a:rPr lang="it-IT" sz="1400" b="1" dirty="0"/>
              <a:t>Servizio  8</a:t>
            </a:r>
          </a:p>
          <a:p>
            <a:pPr algn="ctr"/>
            <a:endParaRPr lang="it-IT" sz="1200" b="1" dirty="0"/>
          </a:p>
          <a:p>
            <a:pPr algn="ctr"/>
            <a:endParaRPr lang="it-IT" sz="1400" dirty="0">
              <a:latin typeface="Calibri" pitchFamily="34" charset="0"/>
            </a:endParaRPr>
          </a:p>
          <a:p>
            <a:pPr algn="ctr"/>
            <a:endParaRPr lang="it-IT" sz="1400" dirty="0">
              <a:latin typeface="Calibri" pitchFamily="34" charset="0"/>
            </a:endParaRPr>
          </a:p>
          <a:p>
            <a:pPr algn="ctr"/>
            <a:r>
              <a:rPr lang="it-IT" sz="1400" b="1" dirty="0">
                <a:latin typeface="Calibri" pitchFamily="34" charset="0"/>
              </a:rPr>
              <a:t>S</a:t>
            </a:r>
            <a:r>
              <a:rPr lang="it-IT" sz="1400" dirty="0">
                <a:latin typeface="Calibri" pitchFamily="34" charset="0"/>
              </a:rPr>
              <a:t>tazione </a:t>
            </a:r>
          </a:p>
          <a:p>
            <a:pPr algn="ctr"/>
            <a:r>
              <a:rPr lang="it-IT" sz="1400" b="1" dirty="0">
                <a:latin typeface="Calibri" pitchFamily="34" charset="0"/>
              </a:rPr>
              <a:t>U</a:t>
            </a:r>
            <a:r>
              <a:rPr lang="it-IT" sz="1400" dirty="0">
                <a:latin typeface="Calibri" pitchFamily="34" charset="0"/>
              </a:rPr>
              <a:t>nica </a:t>
            </a:r>
          </a:p>
          <a:p>
            <a:pPr algn="ctr"/>
            <a:r>
              <a:rPr lang="it-IT" sz="1400" b="1" dirty="0">
                <a:latin typeface="Calibri" pitchFamily="34" charset="0"/>
              </a:rPr>
              <a:t>A</a:t>
            </a:r>
            <a:r>
              <a:rPr lang="it-IT" sz="1400" dirty="0">
                <a:latin typeface="Calibri" pitchFamily="34" charset="0"/>
              </a:rPr>
              <a:t>ppaltante</a:t>
            </a:r>
          </a:p>
          <a:p>
            <a:pPr algn="ctr"/>
            <a:r>
              <a:rPr lang="it-IT" sz="1400" b="1" dirty="0">
                <a:latin typeface="Calibri" pitchFamily="34" charset="0"/>
              </a:rPr>
              <a:t>(</a:t>
            </a:r>
            <a:r>
              <a:rPr lang="it-IT" sz="1400" b="1" dirty="0" err="1">
                <a:latin typeface="Calibri" pitchFamily="34" charset="0"/>
              </a:rPr>
              <a:t>S.U.A</a:t>
            </a:r>
            <a:r>
              <a:rPr lang="it-IT" sz="1400" b="1" dirty="0">
                <a:latin typeface="Calibri" pitchFamily="34" charset="0"/>
              </a:rPr>
              <a:t>.) </a:t>
            </a:r>
          </a:p>
          <a:p>
            <a:pPr algn="ctr"/>
            <a:endParaRPr lang="it-IT" sz="1000" b="1" dirty="0">
              <a:latin typeface="Calibri" pitchFamily="34" charset="0"/>
            </a:endParaRPr>
          </a:p>
        </p:txBody>
      </p:sp>
      <p:cxnSp>
        <p:nvCxnSpPr>
          <p:cNvPr id="13" name="Connettore 2 17"/>
          <p:cNvCxnSpPr>
            <a:cxnSpLocks noChangeShapeType="1"/>
          </p:cNvCxnSpPr>
          <p:nvPr/>
        </p:nvCxnSpPr>
        <p:spPr bwMode="auto">
          <a:xfrm flipH="1">
            <a:off x="6987226" y="1576758"/>
            <a:ext cx="1" cy="540435"/>
          </a:xfrm>
          <a:prstGeom prst="straightConnector1">
            <a:avLst/>
          </a:prstGeom>
          <a:noFill/>
          <a:ln w="9525" algn="ctr">
            <a:solidFill>
              <a:srgbClr val="558ED5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ttore 2 17"/>
          <p:cNvCxnSpPr/>
          <p:nvPr/>
        </p:nvCxnSpPr>
        <p:spPr>
          <a:xfrm flipH="1">
            <a:off x="2592580" y="1549400"/>
            <a:ext cx="2158" cy="56216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0" name="Rettangolo 21"/>
          <p:cNvSpPr>
            <a:spLocks noChangeArrowheads="1"/>
          </p:cNvSpPr>
          <p:nvPr/>
        </p:nvSpPr>
        <p:spPr bwMode="auto">
          <a:xfrm>
            <a:off x="1424608" y="2204864"/>
            <a:ext cx="2340260" cy="2736304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isometricOffAxis1Righ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square"/>
          <a:lstStyle/>
          <a:p>
            <a:pPr algn="ctr"/>
            <a:r>
              <a:rPr lang="it-IT" sz="1400" b="1" dirty="0"/>
              <a:t>Servizio  9</a:t>
            </a:r>
          </a:p>
          <a:p>
            <a:pPr algn="ctr"/>
            <a:endParaRPr lang="it-IT" sz="1200" dirty="0">
              <a:latin typeface="Calibri" pitchFamily="34" charset="0"/>
            </a:endParaRPr>
          </a:p>
          <a:p>
            <a:pPr algn="ctr"/>
            <a:r>
              <a:rPr lang="it-IT" sz="1400" dirty="0">
                <a:latin typeface="Calibri" pitchFamily="34" charset="0"/>
              </a:rPr>
              <a:t>Edilizia scolastica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Manutenzione ordinaria e straordinaria del Patrimonio scolastico e degli immobili provinciali – 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Impianti Tecnologici e reti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Unità di gestione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Programmazione della rete scolastica (fabbisogno)</a:t>
            </a:r>
          </a:p>
        </p:txBody>
      </p:sp>
      <p:sp>
        <p:nvSpPr>
          <p:cNvPr id="11" name="Segnaposto numero diapositiva 10"/>
          <p:cNvSpPr txBox="1">
            <a:spLocks noGrp="1"/>
          </p:cNvSpPr>
          <p:nvPr/>
        </p:nvSpPr>
        <p:spPr>
          <a:xfrm>
            <a:off x="7099300" y="6356350"/>
            <a:ext cx="23114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0036AB4-4299-40A6-8BC8-18D9BCA5FA4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Segnaposto piè di pagina 11"/>
          <p:cNvSpPr txBox="1">
            <a:spLocks noGrp="1"/>
          </p:cNvSpPr>
          <p:nvPr/>
        </p:nvSpPr>
        <p:spPr>
          <a:xfrm>
            <a:off x="3384550" y="6356350"/>
            <a:ext cx="31369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Servizio Risorse Umane</a:t>
            </a:r>
          </a:p>
        </p:txBody>
      </p:sp>
      <p:sp>
        <p:nvSpPr>
          <p:cNvPr id="22537" name="Rettangolo 1"/>
          <p:cNvSpPr>
            <a:spLocks noChangeArrowheads="1"/>
          </p:cNvSpPr>
          <p:nvPr/>
        </p:nvSpPr>
        <p:spPr bwMode="auto">
          <a:xfrm>
            <a:off x="1600200" y="692150"/>
            <a:ext cx="6318250" cy="857250"/>
          </a:xfrm>
          <a:prstGeom prst="rect">
            <a:avLst/>
          </a:prstGeom>
          <a:solidFill>
            <a:srgbClr val="99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Area 5</a:t>
            </a:r>
          </a:p>
        </p:txBody>
      </p:sp>
      <p:sp>
        <p:nvSpPr>
          <p:cNvPr id="7" name="Rettangolo 21"/>
          <p:cNvSpPr>
            <a:spLocks noChangeArrowheads="1"/>
          </p:cNvSpPr>
          <p:nvPr/>
        </p:nvSpPr>
        <p:spPr bwMode="auto">
          <a:xfrm>
            <a:off x="5745088" y="2209717"/>
            <a:ext cx="2340260" cy="2736304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isometricOffAxis2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square"/>
          <a:lstStyle/>
          <a:p>
            <a:pPr algn="ctr"/>
            <a:r>
              <a:rPr lang="it-IT" sz="1400" b="1" dirty="0"/>
              <a:t>Servizio  10</a:t>
            </a:r>
          </a:p>
          <a:p>
            <a:pPr algn="ctr"/>
            <a:endParaRPr lang="it-IT" sz="1200" dirty="0">
              <a:latin typeface="Calibri" pitchFamily="34" charset="0"/>
            </a:endParaRPr>
          </a:p>
          <a:p>
            <a:pPr algn="ctr"/>
            <a:endParaRPr lang="it-IT" sz="1400" dirty="0">
              <a:latin typeface="Calibri" pitchFamily="34" charset="0"/>
            </a:endParaRPr>
          </a:p>
          <a:p>
            <a:pPr algn="ctr"/>
            <a:r>
              <a:rPr lang="it-IT" sz="1400" dirty="0">
                <a:latin typeface="Calibri" pitchFamily="34" charset="0"/>
              </a:rPr>
              <a:t>Contratti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Espropri e Concessioni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Gestione e valorizzazione</a:t>
            </a:r>
          </a:p>
          <a:p>
            <a:pPr algn="ctr"/>
            <a:r>
              <a:rPr lang="it-IT" sz="1400" dirty="0">
                <a:latin typeface="Calibri" pitchFamily="34" charset="0"/>
              </a:rPr>
              <a:t>del patrimonio </a:t>
            </a:r>
            <a:r>
              <a:rPr lang="it-IT" sz="1400" dirty="0" err="1">
                <a:latin typeface="Calibri" pitchFamily="34" charset="0"/>
              </a:rPr>
              <a:t>prov.le</a:t>
            </a:r>
            <a:endParaRPr lang="it-IT" sz="1400" dirty="0">
              <a:latin typeface="Calibri" pitchFamily="34" charset="0"/>
            </a:endParaRPr>
          </a:p>
        </p:txBody>
      </p:sp>
      <p:cxnSp>
        <p:nvCxnSpPr>
          <p:cNvPr id="8" name="Connettore 2 7"/>
          <p:cNvCxnSpPr/>
          <p:nvPr/>
        </p:nvCxnSpPr>
        <p:spPr>
          <a:xfrm>
            <a:off x="6915218" y="1549400"/>
            <a:ext cx="1" cy="62081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ttangolo 1"/>
          <p:cNvSpPr>
            <a:spLocks noChangeArrowheads="1"/>
          </p:cNvSpPr>
          <p:nvPr/>
        </p:nvSpPr>
        <p:spPr bwMode="auto">
          <a:xfrm>
            <a:off x="1784648" y="692696"/>
            <a:ext cx="6336704" cy="864096"/>
          </a:xfrm>
          <a:prstGeom prst="rect">
            <a:avLst/>
          </a:prstGeom>
          <a:solidFill>
            <a:srgbClr val="99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Area 6</a:t>
            </a:r>
          </a:p>
        </p:txBody>
      </p:sp>
      <p:sp>
        <p:nvSpPr>
          <p:cNvPr id="17410" name="Rettangolo 2"/>
          <p:cNvSpPr>
            <a:spLocks noChangeArrowheads="1"/>
          </p:cNvSpPr>
          <p:nvPr/>
        </p:nvSpPr>
        <p:spPr bwMode="auto">
          <a:xfrm>
            <a:off x="3731127" y="2341159"/>
            <a:ext cx="2443746" cy="2641053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perspective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Servizio 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Vigilanza ittico-venatoria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(delega regionale) –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Vigilanza e Comando – Polizia Provinciale - Ambientale - Amministrativa - Giudiziaria 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Ordine e Sicurezza Pubblica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Parchi e riserve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 viabilità provinciale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Lotta abbandono rifiuti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4C2C5-D371-4E28-8FE2-D7EA2ED0A950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Servizio Risorse Umane</a:t>
            </a:r>
          </a:p>
        </p:txBody>
      </p:sp>
      <p:cxnSp>
        <p:nvCxnSpPr>
          <p:cNvPr id="9" name="Connettore 2 8"/>
          <p:cNvCxnSpPr/>
          <p:nvPr/>
        </p:nvCxnSpPr>
        <p:spPr>
          <a:xfrm flipH="1">
            <a:off x="4953000" y="1556792"/>
            <a:ext cx="83" cy="78436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  <a:scene3d>
            <a:camera prst="perspectiveBelow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272480" y="1988840"/>
            <a:ext cx="1656184" cy="504056"/>
          </a:xfrm>
          <a:prstGeom prst="rect">
            <a:avLst/>
          </a:prstGeom>
          <a:solidFill>
            <a:srgbClr val="10A808"/>
          </a:solidFill>
          <a:ln w="25400" algn="ctr">
            <a:miter lim="800000"/>
            <a:headEnd/>
            <a:tailEnd/>
          </a:ln>
          <a:effectLst/>
          <a:scene3d>
            <a:camera prst="obliqueTopRight">
              <a:rot lat="21298874" lon="21594311" rev="25996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10A808"/>
            </a:extrusionClr>
          </a:sp3d>
        </p:spPr>
        <p:txBody>
          <a:bodyPr anchor="ctr">
            <a:flatTx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Aree</a:t>
            </a:r>
          </a:p>
        </p:txBody>
      </p:sp>
      <p:sp>
        <p:nvSpPr>
          <p:cNvPr id="23554" name="Rettangolo 21"/>
          <p:cNvSpPr>
            <a:spLocks noChangeArrowheads="1"/>
          </p:cNvSpPr>
          <p:nvPr/>
        </p:nvSpPr>
        <p:spPr bwMode="auto">
          <a:xfrm>
            <a:off x="2144688" y="2060848"/>
            <a:ext cx="54188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it-IT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 6  Aree con a capo Dirigenti</a:t>
            </a:r>
          </a:p>
        </p:txBody>
      </p:sp>
      <p:sp>
        <p:nvSpPr>
          <p:cNvPr id="43" name="Ovale 42"/>
          <p:cNvSpPr>
            <a:spLocks noChangeArrowheads="1"/>
          </p:cNvSpPr>
          <p:nvPr/>
        </p:nvSpPr>
        <p:spPr bwMode="auto">
          <a:xfrm>
            <a:off x="3440832" y="899646"/>
            <a:ext cx="2786062" cy="519351"/>
          </a:xfrm>
          <a:prstGeom prst="ellipse">
            <a:avLst/>
          </a:prstGeom>
          <a:solidFill>
            <a:srgbClr val="9AD9F0"/>
          </a:solidFill>
          <a:ln w="25400" algn="ctr">
            <a:noFill/>
            <a:round/>
            <a:headEnd/>
            <a:tailEnd/>
          </a:ln>
          <a:effectLst/>
          <a:scene3d>
            <a:camera prst="perspectiveRelaxedModerately">
              <a:rot lat="19190636" lon="0" rev="0"/>
            </a:camera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AD9F0"/>
            </a:extrusionClr>
          </a:sp3d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  <a:latin typeface="+mn-lt"/>
                <a:cs typeface="+mn-cs"/>
              </a:rPr>
              <a:t>L E G E N D 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560512" y="2996952"/>
            <a:ext cx="864096" cy="792088"/>
          </a:xfrm>
          <a:prstGeom prst="rect">
            <a:avLst/>
          </a:prstGeom>
          <a:solidFill>
            <a:srgbClr val="FFCC00"/>
          </a:solidFill>
          <a:ln w="25400" algn="ctr">
            <a:miter lim="800000"/>
            <a:headEnd/>
            <a:tailEnd/>
          </a:ln>
          <a:effectLst/>
          <a:scene3d>
            <a:camera prst="obliqueTopRigh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anchor="ctr">
            <a:flatTx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Servizi</a:t>
            </a:r>
          </a:p>
        </p:txBody>
      </p:sp>
      <p:sp>
        <p:nvSpPr>
          <p:cNvPr id="23557" name="Rettangolo 35"/>
          <p:cNvSpPr>
            <a:spLocks noChangeArrowheads="1"/>
          </p:cNvSpPr>
          <p:nvPr/>
        </p:nvSpPr>
        <p:spPr bwMode="auto">
          <a:xfrm>
            <a:off x="2072680" y="3212976"/>
            <a:ext cx="53135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400" dirty="0">
                <a:latin typeface="Calibri" pitchFamily="34" charset="0"/>
              </a:rPr>
              <a:t>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n. 11  Servizi  gestiti da funzionari titolari di P.O</a:t>
            </a:r>
            <a:r>
              <a:rPr lang="it-IT" sz="14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E6BE3-BC28-4005-9CCD-3E184E4939FB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Servizio Risorse Umane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8143</TotalTime>
  <Words>506</Words>
  <Application>Microsoft Office PowerPoint</Application>
  <PresentationFormat>A4 (21x29,7 cm)</PresentationFormat>
  <Paragraphs>177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AMMINISTRAZIONE PROVINCIALE DI MATERA</dc:title>
  <dc:creator>{Michele Pizzolla}</dc:creator>
  <cp:lastModifiedBy>v.nardandrea</cp:lastModifiedBy>
  <cp:revision>622</cp:revision>
  <cp:lastPrinted>2022-09-08T14:34:35Z</cp:lastPrinted>
  <dcterms:created xsi:type="dcterms:W3CDTF">2010-02-20T20:57:47Z</dcterms:created>
  <dcterms:modified xsi:type="dcterms:W3CDTF">2023-03-21T15:11:03Z</dcterms:modified>
</cp:coreProperties>
</file>